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6858000" cy="9144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  <a:srgbClr val="FF00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ลักษณะสีปานกลาง 3 - เน้น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ลักษณะสีปานกลาง 3 - เน้น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ลักษณะสีปานกลาง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ลักษณะสีเข้ม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ลักษณะสีเข้ม 1 - เน้น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ลักษณะสีเข้ม 2 - เน้น 5/เน้น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563" y="3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786" cy="496967"/>
          </a:xfrm>
          <a:prstGeom prst="rect">
            <a:avLst/>
          </a:prstGeom>
        </p:spPr>
        <p:txBody>
          <a:bodyPr vert="horz" lIns="95682" tIns="47841" rIns="95682" bIns="4784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5840" y="2"/>
            <a:ext cx="2949786" cy="496967"/>
          </a:xfrm>
          <a:prstGeom prst="rect">
            <a:avLst/>
          </a:prstGeom>
        </p:spPr>
        <p:txBody>
          <a:bodyPr vert="horz" lIns="95682" tIns="47841" rIns="95682" bIns="47841" rtlCol="0"/>
          <a:lstStyle>
            <a:lvl1pPr algn="r">
              <a:defRPr sz="1300"/>
            </a:lvl1pPr>
          </a:lstStyle>
          <a:p>
            <a:fld id="{905DDD1A-F565-4A55-B24E-75E6F57644E3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2" tIns="47841" rIns="95682" bIns="47841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5682" tIns="47841" rIns="95682" bIns="47841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786" cy="496967"/>
          </a:xfrm>
          <a:prstGeom prst="rect">
            <a:avLst/>
          </a:prstGeom>
        </p:spPr>
        <p:txBody>
          <a:bodyPr vert="horz" lIns="95682" tIns="47841" rIns="95682" bIns="4784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5840" y="9440648"/>
            <a:ext cx="2949786" cy="496967"/>
          </a:xfrm>
          <a:prstGeom prst="rect">
            <a:avLst/>
          </a:prstGeom>
        </p:spPr>
        <p:txBody>
          <a:bodyPr vert="horz" lIns="95682" tIns="47841" rIns="95682" bIns="47841" rtlCol="0" anchor="b"/>
          <a:lstStyle>
            <a:lvl1pPr algn="r">
              <a:defRPr sz="1300"/>
            </a:lvl1pPr>
          </a:lstStyle>
          <a:p>
            <a:fld id="{F2229705-ABCC-4BA7-AFE4-3FB52BA46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3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29705-ABCC-4BA7-AFE4-3FB52BA46F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0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29705-ABCC-4BA7-AFE4-3FB52BA46F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0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29705-ABCC-4BA7-AFE4-3FB52BA46F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0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609A-F3AA-41BE-A17A-B3E5CC0C739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9C76-7651-46F0-BBFB-461708F4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7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609A-F3AA-41BE-A17A-B3E5CC0C739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9C76-7651-46F0-BBFB-461708F4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609A-F3AA-41BE-A17A-B3E5CC0C739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9C76-7651-46F0-BBFB-461708F4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8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609A-F3AA-41BE-A17A-B3E5CC0C739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9C76-7651-46F0-BBFB-461708F4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1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609A-F3AA-41BE-A17A-B3E5CC0C739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9C76-7651-46F0-BBFB-461708F4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9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609A-F3AA-41BE-A17A-B3E5CC0C739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9C76-7651-46F0-BBFB-461708F4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3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609A-F3AA-41BE-A17A-B3E5CC0C739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9C76-7651-46F0-BBFB-461708F4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609A-F3AA-41BE-A17A-B3E5CC0C739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9C76-7651-46F0-BBFB-461708F4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9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609A-F3AA-41BE-A17A-B3E5CC0C739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9C76-7651-46F0-BBFB-461708F4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1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609A-F3AA-41BE-A17A-B3E5CC0C739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9C76-7651-46F0-BBFB-461708F4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8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609A-F3AA-41BE-A17A-B3E5CC0C739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9C76-7651-46F0-BBFB-461708F4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9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1609A-F3AA-41BE-A17A-B3E5CC0C739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39C76-7651-46F0-BBFB-461708F4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7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375AD5A-2CE1-7715-84F7-E52F1E146B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35" y="0"/>
            <a:ext cx="6858000" cy="1679305"/>
          </a:xfrm>
          <a:prstGeom prst="rect">
            <a:avLst/>
          </a:prstGeom>
        </p:spPr>
      </p:pic>
      <p:sp>
        <p:nvSpPr>
          <p:cNvPr id="8" name="Rectangle 6"/>
          <p:cNvSpPr/>
          <p:nvPr/>
        </p:nvSpPr>
        <p:spPr>
          <a:xfrm>
            <a:off x="1881" y="9045624"/>
            <a:ext cx="6856985" cy="1795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ln w="12700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7"/>
          <p:cNvSpPr/>
          <p:nvPr/>
        </p:nvSpPr>
        <p:spPr>
          <a:xfrm>
            <a:off x="-1587" y="8856496"/>
            <a:ext cx="6859587" cy="18000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ln w="12700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206" y="1762780"/>
            <a:ext cx="3429794" cy="646331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WWW.TTMCRANE.COM</a:t>
            </a:r>
          </a:p>
          <a:p>
            <a:pPr algn="r"/>
            <a:r>
              <a:rPr lang="en-US" b="1" dirty="0">
                <a:solidFill>
                  <a:schemeClr val="bg1"/>
                </a:solidFill>
              </a:rPr>
              <a:t>WWW.TRAINING-CRANE.COM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10258" y="2475312"/>
            <a:ext cx="6863923" cy="141577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/>
              <a:t>หลักสูตรการอบรมทบทวน </a:t>
            </a:r>
            <a:r>
              <a:rPr lang="en-US" sz="1600" b="1" dirty="0"/>
              <a:t>(IN-HOUSE)</a:t>
            </a:r>
            <a:endParaRPr lang="th-TH" sz="300" b="1" dirty="0"/>
          </a:p>
          <a:p>
            <a:pPr algn="ctr"/>
            <a:r>
              <a:rPr lang="th-TH" sz="2000" b="1" dirty="0"/>
              <a:t>ผู้บังคับปั้นจั่น</a:t>
            </a:r>
            <a:r>
              <a:rPr lang="en-US" sz="2000" b="1" dirty="0"/>
              <a:t> </a:t>
            </a:r>
            <a:r>
              <a:rPr lang="th-TH" sz="2000" b="1" dirty="0"/>
              <a:t>ผู้ให้สัญญาณแก่ผู้บังคับปั้นจั่น </a:t>
            </a:r>
          </a:p>
          <a:p>
            <a:pPr algn="ctr"/>
            <a:r>
              <a:rPr lang="th-TH" sz="2000" b="1" dirty="0"/>
              <a:t>ผู้ยึดเกาะวัสดุ</a:t>
            </a:r>
            <a:r>
              <a:rPr lang="en-US" sz="2000" b="1" dirty="0"/>
              <a:t> </a:t>
            </a:r>
            <a:r>
              <a:rPr lang="th-TH" sz="2000" b="1" dirty="0"/>
              <a:t>ผู้ควบคุมการใช้ปั้นจั่นชนิดปั้นจั่นเหนือศีรษะ</a:t>
            </a:r>
          </a:p>
          <a:p>
            <a:pPr algn="ctr"/>
            <a:r>
              <a:rPr lang="th-TH" sz="1200" b="1" dirty="0"/>
              <a:t>ตามกฎกระทรวงกำหนดมาตรฐานในการบริหารจัดการ และดำเนินการด้านความปลอดภัย อาชีวอนามัย </a:t>
            </a:r>
          </a:p>
          <a:p>
            <a:pPr algn="ctr"/>
            <a:r>
              <a:rPr lang="th-TH" sz="1200" b="1" dirty="0"/>
              <a:t>และสภาพแวดล้อมในการทำงานเกี่ยวกับ เครื่องจักร ปั้นจั่น และหม้อน้ำ พ.ศ. ๒๕๖๔</a:t>
            </a:r>
          </a:p>
          <a:p>
            <a:pPr algn="ctr"/>
            <a:endParaRPr lang="en-US" sz="1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3957027"/>
            <a:ext cx="6859588" cy="830997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/>
              <a:t>โดย วิทยากรที่มีประสบการณ์โดยตรงในงานปั้นจั่น</a:t>
            </a:r>
          </a:p>
          <a:p>
            <a:pPr algn="ctr"/>
            <a:r>
              <a:rPr lang="th-TH" sz="1600" b="1" dirty="0"/>
              <a:t>วิทยากรปั้นจั่นหลักสูตรเป็นวิทยากรปั้นจั่น สมาคมส่งเสริมความปลอดภัยฯ</a:t>
            </a:r>
          </a:p>
          <a:p>
            <a:pPr algn="ctr"/>
            <a:r>
              <a:rPr lang="th-TH" sz="1600" b="1" dirty="0"/>
              <a:t>คณะอนุกรรมการวิศวกรรมยกหิ้วและปั้นจั่นไทย วิศวกรรมสถานแห่งประเทศไทย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10258" y="1762781"/>
            <a:ext cx="3429794" cy="646331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th-TH" sz="3600" b="1" dirty="0">
                <a:solidFill>
                  <a:schemeClr val="bg1"/>
                </a:solidFill>
              </a:rPr>
              <a:t>หลักสูตร </a:t>
            </a:r>
            <a:r>
              <a:rPr lang="en-US" sz="2800" b="1" dirty="0">
                <a:solidFill>
                  <a:schemeClr val="bg1"/>
                </a:solidFill>
              </a:rPr>
              <a:t>4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th-TH" sz="3600" b="1" dirty="0">
                <a:solidFill>
                  <a:schemeClr val="bg1"/>
                </a:solidFill>
              </a:rPr>
              <a:t>ผู้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" name="รูปห้าเหลี่ยม 33"/>
          <p:cNvSpPr/>
          <p:nvPr/>
        </p:nvSpPr>
        <p:spPr>
          <a:xfrm>
            <a:off x="4224349" y="4829607"/>
            <a:ext cx="3096344" cy="2016224"/>
          </a:xfrm>
          <a:prstGeom prst="homePlate">
            <a:avLst>
              <a:gd name="adj" fmla="val 22557"/>
            </a:avLst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รูปห้าเหลี่ยม 34"/>
          <p:cNvSpPr/>
          <p:nvPr/>
        </p:nvSpPr>
        <p:spPr>
          <a:xfrm>
            <a:off x="2024064" y="4829607"/>
            <a:ext cx="3096343" cy="2016224"/>
          </a:xfrm>
          <a:prstGeom prst="homePlate">
            <a:avLst>
              <a:gd name="adj" fmla="val 27797"/>
            </a:avLst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รูปห้าเหลี่ยม 22"/>
          <p:cNvSpPr/>
          <p:nvPr/>
        </p:nvSpPr>
        <p:spPr>
          <a:xfrm>
            <a:off x="-171400" y="4829605"/>
            <a:ext cx="2808312" cy="2016225"/>
          </a:xfrm>
          <a:prstGeom prst="homePlate">
            <a:avLst>
              <a:gd name="adj" fmla="val 30159"/>
            </a:avLst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881" y="6900416"/>
            <a:ext cx="6867393" cy="116955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/>
              <a:t>เริ่ม </a:t>
            </a:r>
            <a:r>
              <a:rPr lang="en-US" sz="1400" b="1" dirty="0"/>
              <a:t>10,000</a:t>
            </a:r>
            <a:r>
              <a:rPr lang="en-US" b="1" dirty="0"/>
              <a:t> </a:t>
            </a:r>
            <a:r>
              <a:rPr lang="th-TH" b="1" dirty="0"/>
              <a:t>บาท ไม่รวมภาษี </a:t>
            </a:r>
            <a:r>
              <a:rPr lang="en-US" sz="1400" b="1" dirty="0"/>
              <a:t>7%</a:t>
            </a:r>
            <a:r>
              <a:rPr lang="th-TH" sz="1400" b="1" dirty="0"/>
              <a:t> </a:t>
            </a:r>
            <a:r>
              <a:rPr lang="th-TH" b="1" dirty="0"/>
              <a:t>รวมเอกสารและใบรับรองผ่านการอบรมตามกฎหมายกำหนด</a:t>
            </a:r>
          </a:p>
          <a:p>
            <a:pPr algn="ctr"/>
            <a:r>
              <a:rPr lang="th-TH" b="1" dirty="0"/>
              <a:t>ณ สถานที่ของลูกค้า โดยลูกค้าจะต้องเป็นผู้จัดเตรียมปั้นจั่นไว้สำหรับทดสอบภาคปฏิบัติ</a:t>
            </a:r>
          </a:p>
          <a:p>
            <a:pPr algn="ctr"/>
            <a:r>
              <a:rPr lang="th-TH" b="1" dirty="0"/>
              <a:t>ในนาม </a:t>
            </a:r>
            <a:r>
              <a:rPr lang="th-TH" b="1" dirty="0" err="1"/>
              <a:t>บจ</a:t>
            </a:r>
            <a:r>
              <a:rPr lang="th-TH" b="1" dirty="0"/>
              <a:t>ก.โทท</a:t>
            </a:r>
            <a:r>
              <a:rPr lang="th-TH" b="1" dirty="0" err="1"/>
              <a:t>ัล</a:t>
            </a:r>
            <a:r>
              <a:rPr lang="th-TH" b="1" dirty="0"/>
              <a:t> </a:t>
            </a:r>
            <a:r>
              <a:rPr lang="th-TH" b="1" dirty="0" err="1"/>
              <a:t>เมค</a:t>
            </a:r>
            <a:r>
              <a:rPr lang="th-TH" b="1" dirty="0"/>
              <a:t>คาน</a:t>
            </a:r>
            <a:r>
              <a:rPr lang="th-TH" b="1" dirty="0" err="1"/>
              <a:t>ิค</a:t>
            </a:r>
            <a:r>
              <a:rPr lang="th-TH" b="1" dirty="0"/>
              <a:t> จำกัด พระราม </a:t>
            </a:r>
            <a:r>
              <a:rPr lang="en-US" sz="1400" b="1" dirty="0"/>
              <a:t>2</a:t>
            </a:r>
            <a:r>
              <a:rPr lang="en-US" b="1" dirty="0"/>
              <a:t> </a:t>
            </a:r>
            <a:r>
              <a:rPr lang="th-TH" b="1" dirty="0"/>
              <a:t>และ </a:t>
            </a:r>
            <a:r>
              <a:rPr lang="th-TH" b="1" dirty="0" err="1"/>
              <a:t>บจ</a:t>
            </a:r>
            <a:r>
              <a:rPr lang="th-TH" b="1" dirty="0"/>
              <a:t>ก.ไทรทัน </a:t>
            </a:r>
            <a:r>
              <a:rPr lang="th-TH" b="1" dirty="0" err="1"/>
              <a:t>เมค</a:t>
            </a:r>
            <a:r>
              <a:rPr lang="th-TH" b="1" dirty="0"/>
              <a:t>คาน</a:t>
            </a:r>
            <a:r>
              <a:rPr lang="th-TH" b="1" dirty="0" err="1"/>
              <a:t>ิค</a:t>
            </a:r>
            <a:r>
              <a:rPr lang="th-TH" b="1" dirty="0"/>
              <a:t> จำกัด ศรีราชา</a:t>
            </a:r>
          </a:p>
          <a:p>
            <a:pPr algn="ctr"/>
            <a:r>
              <a:rPr lang="en-US" sz="1400" dirty="0"/>
              <a:t>*</a:t>
            </a:r>
            <a:r>
              <a:rPr lang="th-TH" sz="1400" dirty="0"/>
              <a:t>สำหรับลูกค้าสัญญาบริการรายปีจะได้รับคอร</a:t>
            </a:r>
            <a:r>
              <a:rPr lang="th-TH" sz="1400" dirty="0" err="1"/>
              <a:t>์ส</a:t>
            </a:r>
            <a:r>
              <a:rPr lang="th-TH" sz="1400" dirty="0"/>
              <a:t>อบรม </a:t>
            </a:r>
            <a:r>
              <a:rPr lang="en-US" sz="1400" dirty="0"/>
              <a:t>In-House </a:t>
            </a:r>
            <a:r>
              <a:rPr lang="th-TH" sz="1400" dirty="0"/>
              <a:t>ฟรี ขึ้นอยู่มูลค่าสัญญาตลอดอายุสัญญารายปี</a:t>
            </a:r>
            <a:r>
              <a:rPr lang="en-US" sz="1600" b="1" dirty="0"/>
              <a:t>*</a:t>
            </a:r>
            <a:endParaRPr lang="en-US" sz="1400" dirty="0"/>
          </a:p>
        </p:txBody>
      </p:sp>
      <p:pic>
        <p:nvPicPr>
          <p:cNvPr id="17" name="Picture 4" descr="http://www.clipartbest.com/cliparts/RcG/G9x/RcGG9xk7i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5" y="8418851"/>
            <a:ext cx="389793" cy="38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21710" y="8388424"/>
            <a:ext cx="2097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085-908-2254, 081-457-2707</a:t>
            </a:r>
            <a:endParaRPr lang="en-US" dirty="0"/>
          </a:p>
          <a:p>
            <a:r>
              <a:rPr lang="en-US" sz="1200" dirty="0"/>
              <a:t>034-458-024, 038-339-265</a:t>
            </a:r>
            <a:endParaRPr lang="en-US" dirty="0"/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968" y="8418851"/>
            <a:ext cx="389793" cy="389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44" y="8403485"/>
            <a:ext cx="389593" cy="40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093174" y="8460432"/>
            <a:ext cx="1266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@TTMCRANE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45024" y="147565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TV06-3</a:t>
            </a:r>
          </a:p>
        </p:txBody>
      </p:sp>
      <p:pic>
        <p:nvPicPr>
          <p:cNvPr id="1028" name="Picture 4" descr="ผลการค้นหารูปภาพสำหรับ ้hot deal ico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3712">
            <a:off x="394452" y="1157867"/>
            <a:ext cx="1765343" cy="86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501008" y="8460432"/>
            <a:ext cx="1266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@TTMCRANE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/>
          <p:nvPr/>
        </p:nvSpPr>
        <p:spPr>
          <a:xfrm>
            <a:off x="1881" y="9045624"/>
            <a:ext cx="6856985" cy="1795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ln w="12700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7"/>
          <p:cNvSpPr/>
          <p:nvPr/>
        </p:nvSpPr>
        <p:spPr>
          <a:xfrm>
            <a:off x="-1587" y="8856496"/>
            <a:ext cx="6859587" cy="18000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ln w="12700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-1588" y="0"/>
            <a:ext cx="6856985" cy="1795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ln w="12700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7"/>
          <p:cNvSpPr/>
          <p:nvPr/>
        </p:nvSpPr>
        <p:spPr>
          <a:xfrm>
            <a:off x="-7525" y="183460"/>
            <a:ext cx="6859587" cy="18000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ln w="12700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5924" y="539552"/>
            <a:ext cx="6867393" cy="113877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/>
              <a:t>หลักสูตรทบทวน</a:t>
            </a:r>
            <a:r>
              <a:rPr lang="th-TH" sz="2400" b="1" dirty="0"/>
              <a:t> </a:t>
            </a:r>
            <a:r>
              <a:rPr lang="en-US" sz="1600" b="1" dirty="0"/>
              <a:t>(1) </a:t>
            </a:r>
            <a:r>
              <a:rPr lang="th-TH" b="1" dirty="0"/>
              <a:t>ผู้บังคับปั้นจั่น</a:t>
            </a:r>
            <a:r>
              <a:rPr lang="en-US" b="1" dirty="0"/>
              <a:t> </a:t>
            </a:r>
            <a:r>
              <a:rPr lang="en-US" sz="1600" b="1" dirty="0"/>
              <a:t>(2) </a:t>
            </a:r>
            <a:r>
              <a:rPr lang="th-TH" b="1" dirty="0"/>
              <a:t>ผู้ให้สัญญาณ</a:t>
            </a:r>
            <a:r>
              <a:rPr lang="en-US" b="1" dirty="0"/>
              <a:t> </a:t>
            </a:r>
            <a:r>
              <a:rPr lang="en-US" sz="1600" b="1" dirty="0"/>
              <a:t>(3)</a:t>
            </a:r>
            <a:r>
              <a:rPr lang="th-TH" b="1" dirty="0"/>
              <a:t>ผู้ยึดเกาะวัสดุ </a:t>
            </a:r>
            <a:endParaRPr lang="en-US" b="1" dirty="0"/>
          </a:p>
          <a:p>
            <a:pPr algn="ctr"/>
            <a:r>
              <a:rPr lang="en-US" sz="1600" b="1" dirty="0"/>
              <a:t>(4) </a:t>
            </a:r>
            <a:r>
              <a:rPr lang="th-TH" b="1" dirty="0"/>
              <a:t>ผู้ควบคุมการใช้ปั้นจั่นชนิดปั้นจั่นเหนือศีรษะ </a:t>
            </a:r>
            <a:endParaRPr lang="en-US" b="1" dirty="0"/>
          </a:p>
          <a:p>
            <a:pPr algn="ctr"/>
            <a:r>
              <a:rPr lang="th-TH" sz="2000" b="1" dirty="0"/>
              <a:t>รวม</a:t>
            </a:r>
            <a:r>
              <a:rPr lang="th-TH" sz="1600" b="1" dirty="0"/>
              <a:t> </a:t>
            </a:r>
            <a:r>
              <a:rPr lang="en-US" sz="1600" b="1" dirty="0"/>
              <a:t>3</a:t>
            </a:r>
            <a:r>
              <a:rPr lang="en-US" sz="2000" b="1" dirty="0"/>
              <a:t> </a:t>
            </a:r>
            <a:r>
              <a:rPr lang="th-TH" sz="2000" b="1" dirty="0"/>
              <a:t>หลักสูตร</a:t>
            </a:r>
            <a:r>
              <a:rPr lang="en-US" sz="2000" b="1" dirty="0"/>
              <a:t> </a:t>
            </a:r>
            <a:r>
              <a:rPr lang="en-US" sz="1600" b="1" dirty="0"/>
              <a:t>4</a:t>
            </a:r>
            <a:r>
              <a:rPr lang="en-US" sz="2000" b="1" dirty="0"/>
              <a:t> </a:t>
            </a:r>
            <a:r>
              <a:rPr lang="th-TH" sz="2000" b="1" dirty="0"/>
              <a:t>ผู้ พร้อมกัน </a:t>
            </a:r>
            <a:r>
              <a:rPr lang="en-US" sz="1600" b="1" dirty="0"/>
              <a:t>6</a:t>
            </a:r>
            <a:r>
              <a:rPr lang="en-US" sz="2000" b="1" dirty="0"/>
              <a:t> </a:t>
            </a:r>
            <a:r>
              <a:rPr lang="th-TH" sz="2000" b="1" dirty="0"/>
              <a:t>ชั่วโมง เท่ากับ </a:t>
            </a:r>
            <a:r>
              <a:rPr lang="en-US" sz="1600" b="1" dirty="0"/>
              <a:t>1</a:t>
            </a:r>
            <a:r>
              <a:rPr lang="en-US" sz="2000" b="1" dirty="0"/>
              <a:t> </a:t>
            </a:r>
            <a:r>
              <a:rPr lang="th-TH" sz="2000" b="1" dirty="0"/>
              <a:t>วัน</a:t>
            </a:r>
          </a:p>
          <a:p>
            <a:pPr algn="ctr"/>
            <a:endParaRPr lang="en-US" sz="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32655" y="1907704"/>
            <a:ext cx="6264697" cy="68480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80975"/>
            <a:r>
              <a:rPr lang="th-TH" sz="1600" b="1" dirty="0"/>
              <a:t>หลักการและเหตุผล</a:t>
            </a:r>
          </a:p>
          <a:p>
            <a:pPr marL="180975"/>
            <a:endParaRPr lang="en-US" sz="1000" dirty="0"/>
          </a:p>
          <a:p>
            <a:pPr marL="180975" algn="thaiDist"/>
            <a:r>
              <a:rPr lang="th-TH" sz="1600" dirty="0"/>
              <a:t>ตามประกาศกรมสวัสดิการและคุ้มครองแรงงานเรื่อง หลักเกณฑ์และวิธีการอบรมหลักสูตรการปฏิบัติหน้าที่ผู้บังคับปั้นจั่น ผู้ให้สัญญาณแก่ผู้บังคับปั้นจั่น ผู้ยึดเกาะวัสดุ หรือผู้ควบคุมการใช้ปั้นจั่น และการอบรมทบทวนการทำงานเกี่ยวกับปั้นจั่น พ.ศ. ๒๕๕๔</a:t>
            </a:r>
            <a:r>
              <a:rPr lang="th-TH" sz="1600" b="1" dirty="0"/>
              <a:t> </a:t>
            </a:r>
            <a:r>
              <a:rPr lang="th-TH" sz="1600" dirty="0"/>
              <a:t>กำหนดให้นายจ้างต้องจัดให้ลูกจ้างซึ่งเป็นผู้บังคับปั้นจั่น ผู้ให้สัญญาณแก่ผู้บังคับปั้นจั่น ผู้ยึดเกาะวัสดุ หรือ ผู้ควบคุมการใช้ปั้นจั่น ผ่านการอบรมหลักสูตรการปฏิบัติหน้าที่ดังกล่าว และต้องจัดให้มีการอบรมทบทวนการทำงานเกี่ยวกับปั้นจั่น </a:t>
            </a:r>
            <a:r>
              <a:rPr lang="th-TH" sz="1600"/>
              <a:t>เมื่อทำงานมาแล้ว</a:t>
            </a:r>
            <a:r>
              <a:rPr lang="th-TH" sz="1600" dirty="0"/>
              <a:t>เป็นระยะเวลา 2 ปี หรือ เมื่อมีสถิติอุบัติเหตุสูงขึ้น หรือ เกิดอุบัติเหตุร้ายแรงเกี่ยวกับปั้นจั่น ในสถานที่ทำงาน หรือ เมื่อมีการนำปั้นจั่นชนิดหรือลักษณะที่แตกต่างจากเดิมมาใช้งาน</a:t>
            </a:r>
          </a:p>
          <a:p>
            <a:pPr marL="180975" algn="thaiDist"/>
            <a:endParaRPr lang="th-TH" sz="1000" b="1" dirty="0"/>
          </a:p>
          <a:p>
            <a:pPr marL="180975" algn="thaiDist"/>
            <a:r>
              <a:rPr lang="th-TH" sz="1600" b="1" dirty="0"/>
              <a:t>วัตถุประสงค์</a:t>
            </a:r>
          </a:p>
          <a:p>
            <a:pPr marL="180975" algn="thaiDist"/>
            <a:endParaRPr lang="th-TH" sz="1000" dirty="0"/>
          </a:p>
          <a:p>
            <a:pPr marL="180975" algn="thaiDist"/>
            <a:r>
              <a:rPr lang="th-TH" sz="1600" dirty="0"/>
              <a:t>เพื่อให้พนักงานที่ปฏิบัติหน้าที่เกี่ยวข้องกับปั้นจั่นได้เข้ารับการฝึกอบรมตามหลักสูตรที่กฎหมายกำหนดไว้เพื่อให้นายจ้างได้ปฏิบัติตามประกาศกรมสวัสดิการและคุ้มครองแรงงานเรื่อง หลักเกณฑ์และวิธีการอบรมหลักสูตรการปฏิบัติหน้าที่ผู้บังคับปั้นจั่น ผู้ให้สัญญาณแก่ผู้บังคับปั้นจั่น ผู้ยึดเกาะวัสดุ หรือผู้ควบคุมการใช้ปั้นจั่น และการอบรมทบทวนการทำงานเกี่ยวกับปั้นจั่น พ.ศ. ๒๕๕๔</a:t>
            </a:r>
            <a:endParaRPr lang="en-US" sz="1600" b="1" dirty="0"/>
          </a:p>
          <a:p>
            <a:pPr marL="180975" algn="thaiDist"/>
            <a:endParaRPr lang="en-US" sz="1000" b="1" dirty="0"/>
          </a:p>
          <a:p>
            <a:pPr marL="180975" algn="thaiDist"/>
            <a:r>
              <a:rPr lang="th-TH" sz="1600" b="1" dirty="0"/>
              <a:t>ผู้เข้ารับการอบรม</a:t>
            </a:r>
            <a:endParaRPr lang="en-US" sz="1600" b="1" dirty="0"/>
          </a:p>
          <a:p>
            <a:pPr marL="180975" algn="thaiDist"/>
            <a:endParaRPr lang="th-TH" sz="1050" b="1" dirty="0"/>
          </a:p>
          <a:p>
            <a:pPr marL="523875" indent="-342900" algn="thaiDist">
              <a:buFont typeface="+mj-lt"/>
              <a:buAutoNum type="arabicPeriod"/>
            </a:pPr>
            <a:r>
              <a:rPr lang="th-TH" sz="1600" dirty="0"/>
              <a:t>ผู้บังคับปั้นจั่น </a:t>
            </a:r>
            <a:r>
              <a:rPr lang="en-US" sz="1600" dirty="0"/>
              <a:t>= </a:t>
            </a:r>
            <a:r>
              <a:rPr lang="th-TH" sz="1600" dirty="0"/>
              <a:t>ผู้ซึ่งมีหน้าที่บังคับการทำงานของปั้นจั่น ให้ทำงานตามความต้องการ</a:t>
            </a:r>
          </a:p>
          <a:p>
            <a:pPr marL="523875" indent="-342900" algn="thaiDist">
              <a:buFont typeface="+mj-lt"/>
              <a:buAutoNum type="arabicPeriod"/>
            </a:pPr>
            <a:r>
              <a:rPr lang="th-TH" sz="1600" dirty="0"/>
              <a:t>ผู้ให้สัญญาณ</a:t>
            </a:r>
            <a:r>
              <a:rPr lang="en-US" sz="1600" dirty="0"/>
              <a:t> = </a:t>
            </a:r>
            <a:r>
              <a:rPr lang="th-TH" sz="1600" dirty="0"/>
              <a:t>ผู้ที่ทำหน้าที่ใช้สัญญาณมือหรือสัญญาณสื่อสารชนิดอื่นกับผู้บังคับปั้นจั่น </a:t>
            </a:r>
          </a:p>
          <a:p>
            <a:pPr marL="523875" indent="-342900" algn="thaiDist">
              <a:buFont typeface="+mj-lt"/>
              <a:buAutoNum type="arabicPeriod"/>
            </a:pPr>
            <a:r>
              <a:rPr lang="th-TH" sz="1600" dirty="0"/>
              <a:t>ผู้ยึดเกาะวัสดุ</a:t>
            </a:r>
            <a:r>
              <a:rPr lang="en-US" sz="1600" dirty="0"/>
              <a:t> =</a:t>
            </a:r>
            <a:r>
              <a:rPr lang="th-TH" sz="1600" dirty="0"/>
              <a:t> ผู้ทำหน้าที่ผูก มัด หรือเกี่ยววัสดุที่ให้ปั้นจั่นยก</a:t>
            </a:r>
          </a:p>
          <a:p>
            <a:pPr marL="523875" indent="-342900" algn="thaiDist">
              <a:buFont typeface="+mj-lt"/>
              <a:buAutoNum type="arabicPeriod"/>
            </a:pPr>
            <a:r>
              <a:rPr lang="th-TH" sz="1600" dirty="0"/>
              <a:t>ผู้ควบคุมการใช้ปั้นจั่น </a:t>
            </a:r>
            <a:r>
              <a:rPr lang="en-US" sz="1600" dirty="0"/>
              <a:t> = </a:t>
            </a:r>
            <a:r>
              <a:rPr lang="th-TH" sz="1600" dirty="0"/>
              <a:t>ผู้ทำหน้าที่อำนวยการใช้ หรือสั่งการ ให้ผู้บังคับปั้นจั่นปฏิบัติตามตลอดจนพิจารณาพิกัดน้ำหนักที่จะทำการยก</a:t>
            </a:r>
            <a:endParaRPr lang="en-US" sz="1600" dirty="0"/>
          </a:p>
          <a:p>
            <a:pPr marL="180975" algn="thaiDist"/>
            <a:endParaRPr lang="en-US" sz="1000" dirty="0"/>
          </a:p>
          <a:p>
            <a:pPr marL="180975" algn="thaiDist"/>
            <a:r>
              <a:rPr lang="th-TH" sz="1600" b="1" dirty="0"/>
              <a:t>คุณสมบัติผู้เข้าอบรม</a:t>
            </a:r>
            <a:endParaRPr lang="en-US" sz="1600" b="1" dirty="0"/>
          </a:p>
          <a:p>
            <a:pPr marL="180975" algn="thaiDist"/>
            <a:endParaRPr lang="th-TH" sz="1050" b="1" dirty="0"/>
          </a:p>
          <a:p>
            <a:pPr marL="180975" algn="thaiDist"/>
            <a:r>
              <a:rPr lang="th-TH" sz="1600" dirty="0"/>
              <a:t>ผู้ที่จะสามารถเข้าสอบและได้รับใบรับรอง “หลักสูตรผู้บังคับปั้นจั่น” จะต้องสามารถบังคับหรือใช้ปั้นจั่นได้</a:t>
            </a:r>
          </a:p>
          <a:p>
            <a:pPr marL="180975" algn="thaiDist"/>
            <a:r>
              <a:rPr lang="th-TH" sz="1600" dirty="0"/>
              <a:t>สำหรับตำแหน่งอื่น ”ผู้ให้สัญญาณ ผู้ยึดเกาะ ผู้ควบคุม” ไม่จำเป็นจะต้องบังคับหรือใช้ปั้นจั่นได้</a:t>
            </a:r>
          </a:p>
          <a:p>
            <a:pPr marL="180975" algn="thaiDist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97933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/>
          <p:nvPr/>
        </p:nvSpPr>
        <p:spPr>
          <a:xfrm>
            <a:off x="1881" y="9045624"/>
            <a:ext cx="6856985" cy="1795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ln w="12700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7"/>
          <p:cNvSpPr/>
          <p:nvPr/>
        </p:nvSpPr>
        <p:spPr>
          <a:xfrm>
            <a:off x="-1587" y="8856496"/>
            <a:ext cx="6859587" cy="18000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ln w="12700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-1588" y="0"/>
            <a:ext cx="6856985" cy="1795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ln w="12700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7"/>
          <p:cNvSpPr/>
          <p:nvPr/>
        </p:nvSpPr>
        <p:spPr>
          <a:xfrm>
            <a:off x="-7525" y="183460"/>
            <a:ext cx="6859587" cy="18000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ln w="12700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5924" y="539552"/>
            <a:ext cx="6867393" cy="116955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/>
              <a:t>หลักสูตรทบทวน</a:t>
            </a:r>
            <a:r>
              <a:rPr lang="th-TH" sz="2400" b="1" dirty="0"/>
              <a:t> </a:t>
            </a:r>
            <a:r>
              <a:rPr lang="en-US" sz="1600" b="1" dirty="0"/>
              <a:t>(1) </a:t>
            </a:r>
            <a:r>
              <a:rPr lang="th-TH" b="1" dirty="0"/>
              <a:t>ผู้บังคับปั้นจั่น</a:t>
            </a:r>
            <a:r>
              <a:rPr lang="en-US" b="1" dirty="0"/>
              <a:t> </a:t>
            </a:r>
            <a:r>
              <a:rPr lang="en-US" sz="1600" b="1" dirty="0"/>
              <a:t>(2) </a:t>
            </a:r>
            <a:r>
              <a:rPr lang="th-TH" b="1" dirty="0"/>
              <a:t>ผู้ให้สัญญาณ</a:t>
            </a:r>
            <a:r>
              <a:rPr lang="en-US" b="1" dirty="0"/>
              <a:t> </a:t>
            </a:r>
            <a:r>
              <a:rPr lang="en-US" sz="1600" b="1" dirty="0"/>
              <a:t>(3)</a:t>
            </a:r>
            <a:r>
              <a:rPr lang="th-TH" b="1" dirty="0"/>
              <a:t>ผู้ยึดเกาะวัสดุ </a:t>
            </a:r>
            <a:endParaRPr lang="en-US" b="1" dirty="0"/>
          </a:p>
          <a:p>
            <a:pPr algn="ctr"/>
            <a:r>
              <a:rPr lang="en-US" sz="1600" b="1" dirty="0"/>
              <a:t>(4) </a:t>
            </a:r>
            <a:r>
              <a:rPr lang="th-TH" b="1" dirty="0"/>
              <a:t>ผู้ควบคุมการใช้ปั้นจั่นชนิดปั้นจั่นเหนือศีรษะ </a:t>
            </a:r>
            <a:endParaRPr lang="en-US" b="1" dirty="0"/>
          </a:p>
          <a:p>
            <a:pPr algn="ctr"/>
            <a:r>
              <a:rPr lang="th-TH" sz="2000" b="1" dirty="0"/>
              <a:t>รวม</a:t>
            </a:r>
            <a:r>
              <a:rPr lang="th-TH" sz="1600" b="1" dirty="0"/>
              <a:t> </a:t>
            </a:r>
            <a:r>
              <a:rPr lang="en-US" sz="1600" b="1" dirty="0"/>
              <a:t>3</a:t>
            </a:r>
            <a:r>
              <a:rPr lang="en-US" sz="2000" b="1" dirty="0"/>
              <a:t> </a:t>
            </a:r>
            <a:r>
              <a:rPr lang="th-TH" sz="2000" b="1" dirty="0"/>
              <a:t>หลักสูตร</a:t>
            </a:r>
            <a:r>
              <a:rPr lang="en-US" sz="2000" b="1" dirty="0"/>
              <a:t> </a:t>
            </a:r>
            <a:r>
              <a:rPr lang="en-US" sz="1600" b="1" dirty="0"/>
              <a:t>4</a:t>
            </a:r>
            <a:r>
              <a:rPr lang="en-US" sz="2000" b="1" dirty="0"/>
              <a:t> </a:t>
            </a:r>
            <a:r>
              <a:rPr lang="th-TH" sz="2000" b="1" dirty="0"/>
              <a:t>ผู้ พร้อมกัน </a:t>
            </a:r>
            <a:r>
              <a:rPr lang="en-US" sz="1600" b="1" dirty="0"/>
              <a:t>6</a:t>
            </a:r>
            <a:r>
              <a:rPr lang="en-US" sz="2000" b="1" dirty="0"/>
              <a:t> </a:t>
            </a:r>
            <a:r>
              <a:rPr lang="th-TH" sz="2000" b="1" dirty="0"/>
              <a:t>ชั่วโมง เท่ากับ </a:t>
            </a:r>
            <a:r>
              <a:rPr lang="en-US" sz="1600" b="1" dirty="0"/>
              <a:t>1</a:t>
            </a:r>
            <a:r>
              <a:rPr lang="en-US" sz="2000" b="1" dirty="0"/>
              <a:t> </a:t>
            </a:r>
            <a:r>
              <a:rPr lang="th-TH" sz="2000" b="1" dirty="0"/>
              <a:t>วัน</a:t>
            </a:r>
          </a:p>
          <a:p>
            <a:pPr algn="ctr"/>
            <a:endParaRPr lang="en-US" sz="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32655" y="1907704"/>
            <a:ext cx="6264697" cy="67480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/>
              <a:t>ตารางการอบรม</a:t>
            </a:r>
          </a:p>
          <a:p>
            <a:pPr marL="180975"/>
            <a:endParaRPr lang="en-US" sz="600" b="1" dirty="0"/>
          </a:p>
          <a:p>
            <a:pPr marL="180975"/>
            <a:r>
              <a:rPr lang="en-US" sz="1200" b="1" dirty="0"/>
              <a:t>09.00</a:t>
            </a:r>
            <a:r>
              <a:rPr lang="en-US" sz="1600" b="1" dirty="0"/>
              <a:t> </a:t>
            </a:r>
            <a:r>
              <a:rPr lang="th-TH" sz="1600" b="1" dirty="0"/>
              <a:t>น</a:t>
            </a:r>
            <a:r>
              <a:rPr lang="en-US" sz="1600" b="1" dirty="0"/>
              <a:t>. - </a:t>
            </a:r>
            <a:r>
              <a:rPr lang="en-US" sz="1200" b="1" dirty="0"/>
              <a:t>12.00</a:t>
            </a:r>
            <a:r>
              <a:rPr lang="en-US" sz="1600" b="1" dirty="0"/>
              <a:t> </a:t>
            </a:r>
            <a:r>
              <a:rPr lang="th-TH" sz="1600" b="1" dirty="0"/>
              <a:t>น.</a:t>
            </a:r>
          </a:p>
          <a:p>
            <a:pPr marL="712788" indent="-266700">
              <a:tabLst>
                <a:tab pos="712788" algn="l"/>
              </a:tabLst>
            </a:pPr>
            <a:r>
              <a:rPr lang="en-US" sz="1200" dirty="0"/>
              <a:t>(1) </a:t>
            </a:r>
            <a:r>
              <a:rPr lang="th-TH" sz="1200" dirty="0"/>
              <a:t>  </a:t>
            </a:r>
            <a:r>
              <a:rPr lang="th-TH" sz="1600" dirty="0"/>
              <a:t>กฎกระทรวงกำหนดมาตรฐานในการบริหารจัดการ และดำเนินการด้านความปลอดภัย อาชีวอนามัย และสภาพแวดล้อมในการทำงานเกี่ยวกับเครื่องจักรฯ พ.ศ. 2564</a:t>
            </a:r>
          </a:p>
          <a:p>
            <a:pPr marL="712788" indent="-266700">
              <a:tabLst>
                <a:tab pos="712788" algn="l"/>
              </a:tabLst>
            </a:pPr>
            <a:r>
              <a:rPr lang="en-US" sz="1200" dirty="0"/>
              <a:t>(2) </a:t>
            </a:r>
            <a:r>
              <a:rPr lang="th-TH" sz="1200" dirty="0"/>
              <a:t>  </a:t>
            </a:r>
            <a:r>
              <a:rPr lang="th-TH" sz="1600" dirty="0"/>
              <a:t>ความปลอดภัยในการใช้งานปั้นจั่น กรณีทบทวน และกรณีที่นำปั้นจั่น ชนิดหรือประเภทที่แตกต่างจากเดิมมาใช้งาน</a:t>
            </a:r>
          </a:p>
          <a:p>
            <a:pPr marL="712788" indent="-266700">
              <a:tabLst>
                <a:tab pos="712788" algn="l"/>
              </a:tabLst>
            </a:pPr>
            <a:r>
              <a:rPr lang="en-US" sz="1200" dirty="0"/>
              <a:t>(3)</a:t>
            </a:r>
            <a:r>
              <a:rPr lang="th-TH" sz="1200" dirty="0"/>
              <a:t>   </a:t>
            </a:r>
            <a:r>
              <a:rPr lang="th-TH" sz="1600" dirty="0"/>
              <a:t>กรณีศึกษาการเกิดอุบัติเหตุของปั้นจั่น และความสูญเสีย รวมทั้ง นำผลการสอบสวนอุบัติเหตุมาวิเคราะห์เพื่อวางแผนป้องกัน</a:t>
            </a:r>
            <a:endParaRPr lang="en-US" sz="1600" dirty="0"/>
          </a:p>
          <a:p>
            <a:pPr marL="180975"/>
            <a:endParaRPr lang="th-TH" sz="1050" dirty="0"/>
          </a:p>
          <a:p>
            <a:pPr marL="180975"/>
            <a:r>
              <a:rPr lang="en-US" sz="1200" b="1" dirty="0"/>
              <a:t>13.00</a:t>
            </a:r>
            <a:r>
              <a:rPr lang="en-US" sz="1600" b="1" dirty="0"/>
              <a:t> </a:t>
            </a:r>
            <a:r>
              <a:rPr lang="th-TH" sz="1600" b="1" dirty="0"/>
              <a:t>น</a:t>
            </a:r>
            <a:r>
              <a:rPr lang="en-US" sz="1600" b="1" dirty="0"/>
              <a:t>. - </a:t>
            </a:r>
            <a:r>
              <a:rPr lang="en-US" sz="1200" b="1" dirty="0"/>
              <a:t>16.00</a:t>
            </a:r>
            <a:r>
              <a:rPr lang="en-US" sz="1600" b="1" dirty="0"/>
              <a:t> </a:t>
            </a:r>
            <a:r>
              <a:rPr lang="th-TH" sz="1600" b="1" dirty="0"/>
              <a:t>น.</a:t>
            </a:r>
            <a:endParaRPr lang="en-US" sz="1600" b="1" dirty="0"/>
          </a:p>
          <a:p>
            <a:pPr marL="446088"/>
            <a:r>
              <a:rPr lang="th-TH" sz="1600" dirty="0"/>
              <a:t>ทบทวนการปฏิบัติงาน</a:t>
            </a:r>
            <a:r>
              <a:rPr lang="th-TH" sz="1600"/>
              <a:t>กับปั้นจั่น ปั้นจั่น</a:t>
            </a:r>
            <a:r>
              <a:rPr lang="th-TH" sz="1600" dirty="0"/>
              <a:t>ชนิดเหนือศีรษะ</a:t>
            </a:r>
          </a:p>
          <a:p>
            <a:pPr marL="712788" indent="-266700"/>
            <a:r>
              <a:rPr lang="en-US" sz="1200" dirty="0"/>
              <a:t>(1)   </a:t>
            </a:r>
            <a:r>
              <a:rPr lang="th-TH" sz="1600" dirty="0"/>
              <a:t>การบังคับปั้นจั่น</a:t>
            </a:r>
            <a:endParaRPr lang="en-US" sz="1600" dirty="0"/>
          </a:p>
          <a:p>
            <a:pPr marL="446088"/>
            <a:r>
              <a:rPr lang="en-US" sz="1200" dirty="0"/>
              <a:t>(2)   </a:t>
            </a:r>
            <a:r>
              <a:rPr lang="th-TH" sz="1600" dirty="0"/>
              <a:t>การให้สัญญาณแก่ผู้บังคับปั้นจั่น </a:t>
            </a:r>
            <a:endParaRPr lang="en-US" sz="1600" dirty="0"/>
          </a:p>
          <a:p>
            <a:pPr marL="446088"/>
            <a:r>
              <a:rPr lang="en-US" sz="1200" dirty="0"/>
              <a:t>(3)   </a:t>
            </a:r>
            <a:r>
              <a:rPr lang="th-TH" sz="1600" dirty="0"/>
              <a:t>การยึดเกาะวัสดุ</a:t>
            </a:r>
          </a:p>
          <a:p>
            <a:pPr marL="446088"/>
            <a:r>
              <a:rPr lang="en-US" sz="1200" dirty="0"/>
              <a:t>(4)   </a:t>
            </a:r>
            <a:r>
              <a:rPr lang="th-TH" sz="1600" dirty="0"/>
              <a:t>การควบคุมการใช้ปั้นจั่น</a:t>
            </a:r>
          </a:p>
          <a:p>
            <a:pPr marL="446088"/>
            <a:endParaRPr lang="th-TH" sz="1600" dirty="0"/>
          </a:p>
          <a:p>
            <a:pPr marL="446088"/>
            <a:endParaRPr lang="th-TH" sz="1600" dirty="0"/>
          </a:p>
          <a:p>
            <a:pPr marL="446088"/>
            <a:endParaRPr lang="th-TH" sz="1600" dirty="0"/>
          </a:p>
          <a:p>
            <a:pPr marL="446088"/>
            <a:endParaRPr lang="th-TH" sz="1600" dirty="0"/>
          </a:p>
          <a:p>
            <a:pPr marL="446088"/>
            <a:endParaRPr lang="th-TH" sz="1600" dirty="0"/>
          </a:p>
          <a:p>
            <a:pPr marL="446088"/>
            <a:endParaRPr lang="th-TH" sz="1600" dirty="0"/>
          </a:p>
          <a:p>
            <a:pPr marL="446088"/>
            <a:endParaRPr lang="th-TH" sz="1600" dirty="0"/>
          </a:p>
          <a:p>
            <a:pPr marL="446088"/>
            <a:endParaRPr lang="th-TH" sz="1600" dirty="0"/>
          </a:p>
          <a:p>
            <a:pPr marL="446088"/>
            <a:endParaRPr lang="th-TH" sz="1600" dirty="0"/>
          </a:p>
          <a:p>
            <a:pPr marL="446088"/>
            <a:endParaRPr lang="th-TH" sz="1600" dirty="0"/>
          </a:p>
          <a:p>
            <a:pPr marL="446088"/>
            <a:endParaRPr lang="th-TH" sz="1600" dirty="0"/>
          </a:p>
          <a:p>
            <a:pPr marL="180975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4455930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3197</TotalTime>
  <Words>750</Words>
  <Application>Microsoft Office PowerPoint</Application>
  <PresentationFormat>On-screen Show (4:3)</PresentationFormat>
  <Paragraphs>71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ชุดรูปแบบของ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Lookyee TU</cp:lastModifiedBy>
  <cp:revision>422</cp:revision>
  <cp:lastPrinted>2022-12-06T19:37:02Z</cp:lastPrinted>
  <dcterms:created xsi:type="dcterms:W3CDTF">2017-05-21T12:04:10Z</dcterms:created>
  <dcterms:modified xsi:type="dcterms:W3CDTF">2022-12-13T09:51:54Z</dcterms:modified>
</cp:coreProperties>
</file>